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notesSlides/notesSlide2.xml" ContentType="application/vnd.openxmlformats-officedocument.presentationml.notesSlide+xml"/>
  <Override PartName="/ppt/media/image5.jpeg" ContentType="image/jpeg"/>
  <Override PartName="/ppt/notesSlides/notesSlide3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hape 2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uberise de maurice levy</a:t>
            </a:r>
          </a:p>
          <a:p>
            <a:pPr defTabSz="914400">
              <a:lnSpc>
                <a:spcPct val="100000"/>
              </a:lnSpc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marcel 40ME flop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4" name="Shape 3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Gamestorming dave GRAY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Shape 3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12 points de contacts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wo jellyfish against a pink background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wo jellyfish touching against a dark blue background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wo jellyfish against a blue background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-1250950" y="13886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8885279" y="13093346"/>
            <a:ext cx="245072" cy="279401"/>
          </a:xfrm>
          <a:prstGeom prst="rect">
            <a:avLst/>
          </a:prstGeom>
        </p:spPr>
        <p:txBody>
          <a:bodyPr lIns="0" tIns="0" rIns="0" bIns="0"/>
          <a:lstStyle>
            <a:lvl1pPr algn="l" defTabSz="2438400">
              <a:defRPr sz="1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lnSpc>
                <a:spcPct val="90000"/>
              </a:lnSpc>
              <a:defRPr spc="0" sz="1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oneTexte 23"/>
          <p:cNvSpPr txBox="1"/>
          <p:nvPr/>
        </p:nvSpPr>
        <p:spPr>
          <a:xfrm>
            <a:off x="18989254" y="3204234"/>
            <a:ext cx="192511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4400">
                <a:solidFill>
                  <a:srgbClr val="00206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6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ctr"/>
          <a:lstStyle>
            <a:lvl1pPr indent="359999" algn="l" defTabSz="1828800">
              <a:lnSpc>
                <a:spcPct val="90000"/>
              </a:lnSpc>
              <a:defRPr spc="0"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 defTabSz="1828800">
              <a:lnSpc>
                <a:spcPct val="90000"/>
              </a:lnSpc>
              <a:spcBef>
                <a:spcPts val="2000"/>
              </a:spcBef>
              <a:buClr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 defTabSz="1828800">
              <a:lnSpc>
                <a:spcPct val="90000"/>
              </a:lnSpc>
              <a:spcBef>
                <a:spcPts val="2000"/>
              </a:spcBef>
              <a:buClr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 defTabSz="1828800">
              <a:lnSpc>
                <a:spcPct val="90000"/>
              </a:lnSpc>
              <a:spcBef>
                <a:spcPts val="2000"/>
              </a:spcBef>
              <a:buClr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89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0" name="ZoneTexte 24"/>
          <p:cNvSpPr txBox="1"/>
          <p:nvPr/>
        </p:nvSpPr>
        <p:spPr>
          <a:xfrm>
            <a:off x="23848018" y="2108931"/>
            <a:ext cx="163709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700">
                <a:solidFill>
                  <a:srgbClr val="00206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1" name="ZoneTexte 23"/>
          <p:cNvSpPr txBox="1"/>
          <p:nvPr/>
        </p:nvSpPr>
        <p:spPr>
          <a:xfrm>
            <a:off x="18976554" y="1852035"/>
            <a:ext cx="192511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4400">
                <a:solidFill>
                  <a:srgbClr val="00206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92" name="Connecteur droit 16"/>
          <p:cNvSpPr/>
          <p:nvPr/>
        </p:nvSpPr>
        <p:spPr>
          <a:xfrm>
            <a:off x="19014293" y="2062885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3" name="Connecteur droit 17"/>
          <p:cNvSpPr/>
          <p:nvPr/>
        </p:nvSpPr>
        <p:spPr>
          <a:xfrm>
            <a:off x="19026922" y="1931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4" name="Connecteur droit 22"/>
          <p:cNvSpPr/>
          <p:nvPr/>
        </p:nvSpPr>
        <p:spPr>
          <a:xfrm>
            <a:off x="23953319" y="1931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5" name="ZoneTexte 27"/>
          <p:cNvSpPr txBox="1"/>
          <p:nvPr/>
        </p:nvSpPr>
        <p:spPr>
          <a:xfrm>
            <a:off x="23836658" y="3423661"/>
            <a:ext cx="163709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6" name="Connecteur droit 30"/>
          <p:cNvSpPr/>
          <p:nvPr/>
        </p:nvSpPr>
        <p:spPr>
          <a:xfrm>
            <a:off x="19014293" y="3377615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7" name="Connecteur droit 31"/>
          <p:cNvSpPr/>
          <p:nvPr/>
        </p:nvSpPr>
        <p:spPr>
          <a:xfrm>
            <a:off x="19028262" y="324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8" name="Connecteur droit 32"/>
          <p:cNvSpPr/>
          <p:nvPr/>
        </p:nvSpPr>
        <p:spPr>
          <a:xfrm>
            <a:off x="23941959" y="324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199" name="ZoneTexte 36"/>
          <p:cNvSpPr txBox="1"/>
          <p:nvPr/>
        </p:nvSpPr>
        <p:spPr>
          <a:xfrm>
            <a:off x="23834618" y="4691379"/>
            <a:ext cx="16370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0" name="Connecteur droit 39"/>
          <p:cNvSpPr/>
          <p:nvPr/>
        </p:nvSpPr>
        <p:spPr>
          <a:xfrm>
            <a:off x="19014293" y="4645333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1" name="Connecteur droit 40"/>
          <p:cNvSpPr/>
          <p:nvPr/>
        </p:nvSpPr>
        <p:spPr>
          <a:xfrm>
            <a:off x="19026222" y="4514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2" name="Connecteur droit 41"/>
          <p:cNvSpPr/>
          <p:nvPr/>
        </p:nvSpPr>
        <p:spPr>
          <a:xfrm>
            <a:off x="23939919" y="4514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3" name="ZoneTexte 43"/>
          <p:cNvSpPr txBox="1"/>
          <p:nvPr/>
        </p:nvSpPr>
        <p:spPr>
          <a:xfrm>
            <a:off x="23823259" y="6133110"/>
            <a:ext cx="16370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4" name="Connecteur droit 46"/>
          <p:cNvSpPr/>
          <p:nvPr/>
        </p:nvSpPr>
        <p:spPr>
          <a:xfrm>
            <a:off x="19014293" y="6087064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5" name="Connecteur droit 47"/>
          <p:cNvSpPr/>
          <p:nvPr/>
        </p:nvSpPr>
        <p:spPr>
          <a:xfrm>
            <a:off x="19014863" y="5955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6" name="Connecteur droit 48"/>
          <p:cNvSpPr/>
          <p:nvPr/>
        </p:nvSpPr>
        <p:spPr>
          <a:xfrm>
            <a:off x="23928560" y="5955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7" name="ZoneTexte 52"/>
          <p:cNvSpPr txBox="1"/>
          <p:nvPr/>
        </p:nvSpPr>
        <p:spPr>
          <a:xfrm>
            <a:off x="23821215" y="7527827"/>
            <a:ext cx="16370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8" name="Connecteur droit 55"/>
          <p:cNvSpPr/>
          <p:nvPr/>
        </p:nvSpPr>
        <p:spPr>
          <a:xfrm>
            <a:off x="19014293" y="7481781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09" name="Connecteur droit 56"/>
          <p:cNvSpPr/>
          <p:nvPr/>
        </p:nvSpPr>
        <p:spPr>
          <a:xfrm>
            <a:off x="19012819" y="7350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10" name="Connecteur droit 57"/>
          <p:cNvSpPr/>
          <p:nvPr/>
        </p:nvSpPr>
        <p:spPr>
          <a:xfrm>
            <a:off x="23926516" y="7350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11" name="ZoneTexte 23"/>
          <p:cNvSpPr txBox="1"/>
          <p:nvPr/>
        </p:nvSpPr>
        <p:spPr>
          <a:xfrm>
            <a:off x="18976554" y="4789194"/>
            <a:ext cx="172456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12" name="ZoneTexte 23"/>
          <p:cNvSpPr txBox="1"/>
          <p:nvPr/>
        </p:nvSpPr>
        <p:spPr>
          <a:xfrm>
            <a:off x="18976554" y="6277634"/>
            <a:ext cx="172456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13" name="ZoneTexte 23"/>
          <p:cNvSpPr txBox="1"/>
          <p:nvPr/>
        </p:nvSpPr>
        <p:spPr>
          <a:xfrm>
            <a:off x="18976554" y="7595172"/>
            <a:ext cx="172456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14" name="ZoneTexte 23"/>
          <p:cNvSpPr txBox="1"/>
          <p:nvPr/>
        </p:nvSpPr>
        <p:spPr>
          <a:xfrm>
            <a:off x="23739008" y="7600881"/>
            <a:ext cx="332210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15" name="ZoneTexte 23"/>
          <p:cNvSpPr txBox="1"/>
          <p:nvPr/>
        </p:nvSpPr>
        <p:spPr>
          <a:xfrm>
            <a:off x="23739008" y="6240151"/>
            <a:ext cx="332210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16" name="ZoneTexte 23"/>
          <p:cNvSpPr txBox="1"/>
          <p:nvPr/>
        </p:nvSpPr>
        <p:spPr>
          <a:xfrm>
            <a:off x="23739008" y="4792351"/>
            <a:ext cx="332210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nnecteur droit 8"/>
          <p:cNvSpPr/>
          <p:nvPr/>
        </p:nvSpPr>
        <p:spPr>
          <a:xfrm>
            <a:off x="1034619" y="12074683"/>
            <a:ext cx="22324476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sp>
        <p:nvSpPr>
          <p:cNvPr id="225" name="Connecteur droit 9"/>
          <p:cNvSpPr/>
          <p:nvPr/>
        </p:nvSpPr>
        <p:spPr>
          <a:xfrm>
            <a:off x="4045359" y="12330819"/>
            <a:ext cx="1" cy="869133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pic>
        <p:nvPicPr>
          <p:cNvPr id="226" name="Image 10" descr="Imag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651" y="12324804"/>
            <a:ext cx="2521139" cy="87515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Connecteur droit 11"/>
          <p:cNvSpPr/>
          <p:nvPr/>
        </p:nvSpPr>
        <p:spPr>
          <a:xfrm>
            <a:off x="1034619" y="12074683"/>
            <a:ext cx="22324476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sp>
        <p:nvSpPr>
          <p:cNvPr id="228" name="Connecteur droit 12"/>
          <p:cNvSpPr/>
          <p:nvPr/>
        </p:nvSpPr>
        <p:spPr>
          <a:xfrm>
            <a:off x="4045359" y="12330819"/>
            <a:ext cx="1" cy="869133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pic>
        <p:nvPicPr>
          <p:cNvPr id="229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651" y="12324804"/>
            <a:ext cx="2521139" cy="87515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onnecteur droit 14"/>
          <p:cNvSpPr/>
          <p:nvPr/>
        </p:nvSpPr>
        <p:spPr>
          <a:xfrm>
            <a:off x="1034619" y="12074683"/>
            <a:ext cx="22324476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sp>
        <p:nvSpPr>
          <p:cNvPr id="231" name="Connecteur droit 15"/>
          <p:cNvSpPr/>
          <p:nvPr/>
        </p:nvSpPr>
        <p:spPr>
          <a:xfrm>
            <a:off x="4045359" y="12330819"/>
            <a:ext cx="1" cy="869133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pic>
        <p:nvPicPr>
          <p:cNvPr id="232" name="Image 16" descr="Imag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651" y="12324804"/>
            <a:ext cx="2521139" cy="8751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onnecteur droit 17"/>
          <p:cNvSpPr/>
          <p:nvPr/>
        </p:nvSpPr>
        <p:spPr>
          <a:xfrm>
            <a:off x="1034619" y="12074683"/>
            <a:ext cx="22324476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sp>
        <p:nvSpPr>
          <p:cNvPr id="234" name="Connecteur droit 18"/>
          <p:cNvSpPr/>
          <p:nvPr/>
        </p:nvSpPr>
        <p:spPr>
          <a:xfrm>
            <a:off x="4045359" y="12330819"/>
            <a:ext cx="1" cy="869133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2D333D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</a:p>
        </p:txBody>
      </p:sp>
      <p:pic>
        <p:nvPicPr>
          <p:cNvPr id="235" name="Image 19" descr="Imag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651" y="12324804"/>
            <a:ext cx="2521139" cy="875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21" descr="Imag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1935" y="12299404"/>
            <a:ext cx="2521138" cy="123955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22943171" y="12928105"/>
            <a:ext cx="277466" cy="26670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828800">
              <a:defRPr sz="1800">
                <a:solidFill>
                  <a:srgbClr val="A6A6A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wo jellyfish against a blue background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wo jellyfish against a pink background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.tif"/><Relationship Id="rId8" Type="http://schemas.openxmlformats.org/officeDocument/2006/relationships/image" Target="../media/image2.tif"/><Relationship Id="rId9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Écosystème - FOE"/>
          <p:cNvSpPr txBox="1"/>
          <p:nvPr/>
        </p:nvSpPr>
        <p:spPr>
          <a:xfrm>
            <a:off x="8566494" y="2939636"/>
            <a:ext cx="14652855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46" sz="147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Écosystème - FOE</a:t>
            </a:r>
          </a:p>
        </p:txBody>
      </p:sp>
      <p:pic>
        <p:nvPicPr>
          <p:cNvPr id="247" name="Cerba-Healthcare-ART-logo-2019-2296398535 copy 2.png" descr="Cerba-Healthcare-ART-logo-2019-2296398535 copy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9645" y="857027"/>
            <a:ext cx="5717075" cy="658329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1"/>
          <p:cNvSpPr txBox="1"/>
          <p:nvPr/>
        </p:nvSpPr>
        <p:spPr>
          <a:xfrm>
            <a:off x="5106307" y="2481750"/>
            <a:ext cx="1563752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89" sz="18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creenshot 2020-07-23 at 16.42.13.png" descr="Screenshot 2020-07-23 at 16.42.13.png"/>
          <p:cNvPicPr>
            <a:picLocks noChangeAspect="1"/>
          </p:cNvPicPr>
          <p:nvPr/>
        </p:nvPicPr>
        <p:blipFill>
          <a:blip r:embed="rId3">
            <a:extLst/>
          </a:blip>
          <a:srcRect l="11441" t="0" r="19026" b="0"/>
          <a:stretch>
            <a:fillRect/>
          </a:stretch>
        </p:blipFill>
        <p:spPr>
          <a:xfrm>
            <a:off x="5592021" y="9437530"/>
            <a:ext cx="6360186" cy="6080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Empathy-Map-Canvas-original Gamestorming GRAY.jpg" descr="Empathy-Map-Canvas-original Gamestorming GRA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51900" y="126014"/>
            <a:ext cx="15942299" cy="9679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1 empathy-map.pdf" descr="1 empathy-map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81108" y="9381"/>
            <a:ext cx="10287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creenshot 2020-01-03 at 09.10.54.png" descr="Screenshot 2020-01-03 at 09.10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99" y="-98812"/>
            <a:ext cx="22898093" cy="1381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aper.Paper_Tools.24.PNG" descr="Paper.Paper_Tools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4302767"/>
            <a:ext cx="12186543" cy="913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aper.Paper_Tools.24.PNG" descr="Paper.Paper_Tools.24.PNG"/>
          <p:cNvPicPr>
            <a:picLocks noChangeAspect="1"/>
          </p:cNvPicPr>
          <p:nvPr/>
        </p:nvPicPr>
        <p:blipFill>
          <a:blip r:embed="rId3">
            <a:extLst/>
          </a:blip>
          <a:srcRect l="3032" t="0" r="0" b="0"/>
          <a:stretch>
            <a:fillRect/>
          </a:stretch>
        </p:blipFill>
        <p:spPr>
          <a:xfrm>
            <a:off x="11567814" y="693367"/>
            <a:ext cx="12729983" cy="9844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google-maps (1).png" descr="google-maps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231" y="6641103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google-maps (1).png" descr="google-maps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66716" y="1694935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google-maps.png" descr="google-map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8187" y="5246020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google-maps.png" descr="google-map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28340" y="1866101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maps-and-flags.png" descr="maps-and-flags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28294" y="7802021"/>
            <a:ext cx="1129953" cy="121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maps-and-flags.png" descr="maps-and-flags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30440" y="2670787"/>
            <a:ext cx="1129953" cy="121174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Customer Journey…"/>
          <p:cNvSpPr txBox="1"/>
          <p:nvPr/>
        </p:nvSpPr>
        <p:spPr>
          <a:xfrm>
            <a:off x="38098" y="-63501"/>
            <a:ext cx="3767734" cy="113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Customer Journey</a:t>
            </a:r>
          </a:p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Parcours client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45505" y="3218029"/>
            <a:ext cx="104631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74815" y="3352510"/>
            <a:ext cx="1395085" cy="1574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90507" y="5666116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40001" y="6877914"/>
            <a:ext cx="921464" cy="92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25815" y="6324310"/>
            <a:ext cx="1395085" cy="1574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69704" y="3014829"/>
            <a:ext cx="1046314" cy="1395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er Journey…"/>
          <p:cNvSpPr txBox="1"/>
          <p:nvPr/>
        </p:nvSpPr>
        <p:spPr>
          <a:xfrm>
            <a:off x="38098" y="-63501"/>
            <a:ext cx="3767734" cy="113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Customer Journey</a:t>
            </a:r>
          </a:p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Parcours client</a:t>
            </a:r>
          </a:p>
        </p:txBody>
      </p:sp>
      <p:sp>
        <p:nvSpPr>
          <p:cNvPr id="397" name="Line"/>
          <p:cNvSpPr/>
          <p:nvPr/>
        </p:nvSpPr>
        <p:spPr>
          <a:xfrm flipV="1">
            <a:off x="5855895" y="5703919"/>
            <a:ext cx="1" cy="6605069"/>
          </a:xfrm>
          <a:prstGeom prst="line">
            <a:avLst/>
          </a:prstGeom>
          <a:ln w="635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spcBef>
                <a:spcPts val="0"/>
              </a:spcBef>
              <a:defRPr cap="all" sz="32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398" name="Line"/>
          <p:cNvSpPr/>
          <p:nvPr/>
        </p:nvSpPr>
        <p:spPr>
          <a:xfrm flipH="1" flipV="1">
            <a:off x="8923376" y="10460967"/>
            <a:ext cx="6420" cy="1727756"/>
          </a:xfrm>
          <a:prstGeom prst="line">
            <a:avLst/>
          </a:prstGeom>
          <a:ln w="635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spcBef>
                <a:spcPts val="0"/>
              </a:spcBef>
              <a:defRPr cap="all" sz="32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399" name="Line"/>
          <p:cNvSpPr/>
          <p:nvPr/>
        </p:nvSpPr>
        <p:spPr>
          <a:xfrm flipV="1">
            <a:off x="11982698" y="5703920"/>
            <a:ext cx="1" cy="7492797"/>
          </a:xfrm>
          <a:prstGeom prst="line">
            <a:avLst/>
          </a:prstGeom>
          <a:ln w="635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spcBef>
                <a:spcPts val="0"/>
              </a:spcBef>
              <a:defRPr cap="all" sz="32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400" name="Line"/>
          <p:cNvSpPr/>
          <p:nvPr/>
        </p:nvSpPr>
        <p:spPr>
          <a:xfrm flipV="1">
            <a:off x="15073700" y="9434345"/>
            <a:ext cx="1" cy="3420339"/>
          </a:xfrm>
          <a:prstGeom prst="line">
            <a:avLst/>
          </a:prstGeom>
          <a:ln w="635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spcBef>
                <a:spcPts val="0"/>
              </a:spcBef>
              <a:defRPr cap="all" sz="32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401" name="Line"/>
          <p:cNvSpPr/>
          <p:nvPr/>
        </p:nvSpPr>
        <p:spPr>
          <a:xfrm flipV="1">
            <a:off x="18147600" y="6780857"/>
            <a:ext cx="1" cy="6244843"/>
          </a:xfrm>
          <a:prstGeom prst="line">
            <a:avLst/>
          </a:prstGeom>
          <a:ln w="635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spcBef>
                <a:spcPts val="0"/>
              </a:spcBef>
              <a:defRPr cap="all" sz="32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402" name="Callout"/>
          <p:cNvSpPr/>
          <p:nvPr/>
        </p:nvSpPr>
        <p:spPr>
          <a:xfrm>
            <a:off x="3805831" y="1465921"/>
            <a:ext cx="4236642" cy="430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886" y="0"/>
                  <a:pt x="0" y="871"/>
                  <a:pt x="0" y="1948"/>
                </a:cubicBezTo>
                <a:lnTo>
                  <a:pt x="0" y="14377"/>
                </a:lnTo>
                <a:cubicBezTo>
                  <a:pt x="0" y="15453"/>
                  <a:pt x="886" y="16325"/>
                  <a:pt x="1979" y="16325"/>
                </a:cubicBezTo>
                <a:lnTo>
                  <a:pt x="8810" y="16325"/>
                </a:lnTo>
                <a:lnTo>
                  <a:pt x="10459" y="21600"/>
                </a:lnTo>
                <a:lnTo>
                  <a:pt x="12108" y="16325"/>
                </a:lnTo>
                <a:lnTo>
                  <a:pt x="19621" y="16325"/>
                </a:lnTo>
                <a:cubicBezTo>
                  <a:pt x="20714" y="16325"/>
                  <a:pt x="21600" y="15453"/>
                  <a:pt x="21600" y="14377"/>
                </a:cubicBezTo>
                <a:lnTo>
                  <a:pt x="21600" y="1948"/>
                </a:lnTo>
                <a:cubicBezTo>
                  <a:pt x="21600" y="871"/>
                  <a:pt x="20714" y="0"/>
                  <a:pt x="196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spcBef>
                <a:spcPts val="0"/>
              </a:spcBef>
              <a:defRPr spc="-128"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endParaRPr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03" name="Callout"/>
          <p:cNvSpPr/>
          <p:nvPr/>
        </p:nvSpPr>
        <p:spPr>
          <a:xfrm>
            <a:off x="7047760" y="6408966"/>
            <a:ext cx="4236642" cy="430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886" y="0"/>
                  <a:pt x="0" y="871"/>
                  <a:pt x="0" y="1947"/>
                </a:cubicBezTo>
                <a:lnTo>
                  <a:pt x="0" y="14376"/>
                </a:lnTo>
                <a:cubicBezTo>
                  <a:pt x="0" y="15452"/>
                  <a:pt x="886" y="16323"/>
                  <a:pt x="1979" y="16323"/>
                </a:cubicBezTo>
                <a:lnTo>
                  <a:pt x="7966" y="16323"/>
                </a:lnTo>
                <a:lnTo>
                  <a:pt x="9615" y="21600"/>
                </a:lnTo>
                <a:lnTo>
                  <a:pt x="11262" y="16323"/>
                </a:lnTo>
                <a:lnTo>
                  <a:pt x="19621" y="16323"/>
                </a:lnTo>
                <a:cubicBezTo>
                  <a:pt x="20714" y="16323"/>
                  <a:pt x="21600" y="15452"/>
                  <a:pt x="21600" y="14376"/>
                </a:cubicBezTo>
                <a:lnTo>
                  <a:pt x="21600" y="1947"/>
                </a:lnTo>
                <a:cubicBezTo>
                  <a:pt x="21600" y="871"/>
                  <a:pt x="20714" y="0"/>
                  <a:pt x="196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3175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spcBef>
                <a:spcPts val="0"/>
              </a:spcBef>
              <a:defRPr spc="-128"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04" name="Callout"/>
          <p:cNvSpPr/>
          <p:nvPr/>
        </p:nvSpPr>
        <p:spPr>
          <a:xfrm>
            <a:off x="10890557" y="1551430"/>
            <a:ext cx="4236642" cy="4216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886" y="0"/>
                  <a:pt x="0" y="890"/>
                  <a:pt x="0" y="1989"/>
                </a:cubicBezTo>
                <a:lnTo>
                  <a:pt x="0" y="14681"/>
                </a:lnTo>
                <a:cubicBezTo>
                  <a:pt x="0" y="15779"/>
                  <a:pt x="886" y="16669"/>
                  <a:pt x="1979" y="16669"/>
                </a:cubicBezTo>
                <a:lnTo>
                  <a:pt x="3891" y="16669"/>
                </a:lnTo>
                <a:lnTo>
                  <a:pt x="5542" y="21600"/>
                </a:lnTo>
                <a:lnTo>
                  <a:pt x="7191" y="16669"/>
                </a:lnTo>
                <a:lnTo>
                  <a:pt x="19621" y="16669"/>
                </a:lnTo>
                <a:cubicBezTo>
                  <a:pt x="20714" y="16669"/>
                  <a:pt x="21600" y="15779"/>
                  <a:pt x="21600" y="14681"/>
                </a:cubicBezTo>
                <a:lnTo>
                  <a:pt x="21600" y="1989"/>
                </a:lnTo>
                <a:cubicBezTo>
                  <a:pt x="21600" y="890"/>
                  <a:pt x="20714" y="0"/>
                  <a:pt x="196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spcBef>
                <a:spcPts val="0"/>
              </a:spcBef>
              <a:defRPr spc="-128"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05" name="Callout"/>
          <p:cNvSpPr/>
          <p:nvPr/>
        </p:nvSpPr>
        <p:spPr>
          <a:xfrm>
            <a:off x="12419746" y="5274786"/>
            <a:ext cx="4236642" cy="4352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886" y="0"/>
                  <a:pt x="0" y="862"/>
                  <a:pt x="0" y="1926"/>
                </a:cubicBezTo>
                <a:lnTo>
                  <a:pt x="0" y="14220"/>
                </a:lnTo>
                <a:cubicBezTo>
                  <a:pt x="0" y="15284"/>
                  <a:pt x="886" y="16146"/>
                  <a:pt x="1979" y="16146"/>
                </a:cubicBezTo>
                <a:lnTo>
                  <a:pt x="11863" y="16146"/>
                </a:lnTo>
                <a:lnTo>
                  <a:pt x="13512" y="21600"/>
                </a:lnTo>
                <a:lnTo>
                  <a:pt x="15161" y="16146"/>
                </a:lnTo>
                <a:lnTo>
                  <a:pt x="19621" y="16146"/>
                </a:lnTo>
                <a:cubicBezTo>
                  <a:pt x="20714" y="16146"/>
                  <a:pt x="21600" y="15284"/>
                  <a:pt x="21600" y="14220"/>
                </a:cubicBezTo>
                <a:lnTo>
                  <a:pt x="21600" y="1926"/>
                </a:lnTo>
                <a:cubicBezTo>
                  <a:pt x="21600" y="862"/>
                  <a:pt x="20714" y="0"/>
                  <a:pt x="196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spcBef>
                <a:spcPts val="0"/>
              </a:spcBef>
              <a:defRPr spc="-128"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06" name="Callout"/>
          <p:cNvSpPr/>
          <p:nvPr/>
        </p:nvSpPr>
        <p:spPr>
          <a:xfrm>
            <a:off x="17243474" y="2624888"/>
            <a:ext cx="4236642" cy="4286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886" y="0"/>
                  <a:pt x="0" y="875"/>
                  <a:pt x="0" y="1956"/>
                </a:cubicBezTo>
                <a:lnTo>
                  <a:pt x="0" y="14439"/>
                </a:lnTo>
                <a:cubicBezTo>
                  <a:pt x="0" y="15519"/>
                  <a:pt x="886" y="16394"/>
                  <a:pt x="1979" y="16394"/>
                </a:cubicBezTo>
                <a:lnTo>
                  <a:pt x="2918" y="16394"/>
                </a:lnTo>
                <a:lnTo>
                  <a:pt x="4567" y="21600"/>
                </a:lnTo>
                <a:lnTo>
                  <a:pt x="6214" y="16394"/>
                </a:lnTo>
                <a:lnTo>
                  <a:pt x="19621" y="16394"/>
                </a:lnTo>
                <a:cubicBezTo>
                  <a:pt x="20714" y="16394"/>
                  <a:pt x="21600" y="15519"/>
                  <a:pt x="21600" y="14439"/>
                </a:cubicBezTo>
                <a:lnTo>
                  <a:pt x="21600" y="1956"/>
                </a:lnTo>
                <a:cubicBezTo>
                  <a:pt x="21600" y="875"/>
                  <a:pt x="20714" y="0"/>
                  <a:pt x="196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3175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spcBef>
                <a:spcPts val="0"/>
              </a:spcBef>
              <a:defRPr spc="-128"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endParaRPr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0342" y="12132188"/>
            <a:ext cx="972488" cy="129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1934" y="12012762"/>
            <a:ext cx="1354256" cy="1528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8047" y="12240052"/>
            <a:ext cx="1221948" cy="1221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google-maps.png" descr="google-map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96908" y="12016116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maps-and-flags.png" descr="maps-and-flags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86635" y="12089734"/>
            <a:ext cx="1129953" cy="1296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444752">
              <a:defRPr sz="1264"/>
            </a:pPr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7984" y="-101862"/>
            <a:ext cx="24892002" cy="14811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Table 1"/>
          <p:cNvGraphicFramePr/>
          <p:nvPr/>
        </p:nvGraphicFramePr>
        <p:xfrm>
          <a:off x="1219200" y="1022350"/>
          <a:ext cx="22534464" cy="1167765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899176"/>
                <a:gridCol w="2253911"/>
                <a:gridCol w="2085775"/>
                <a:gridCol w="2118772"/>
                <a:gridCol w="2160127"/>
                <a:gridCol w="2141356"/>
                <a:gridCol w="2110559"/>
                <a:gridCol w="2252811"/>
                <a:gridCol w="2252811"/>
                <a:gridCol w="2252811"/>
              </a:tblGrid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Nom du Touchpoint /  Point de contact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431800" algn="ctr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7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>
                        <a:hueOff val="117587"/>
                        <a:lumOff val="-11400"/>
                      </a:schemeClr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Channel / Canal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Interaction du client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Interaction de la marque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Avis du client perçu par le client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Décalage avec le positionnement voulu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66732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b="0" sz="1800"/>
                      </a:pPr>
                      <a:r>
                        <a:rPr spc="-10" sz="240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Solutions et propositions d’amélioration</a:t>
                      </a: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4600">
                          <a:latin typeface="Open Sans Regular Regular"/>
                          <a:ea typeface="Open Sans Regular Regular"/>
                          <a:cs typeface="Open Sans Regular Regular"/>
                          <a:sym typeface="Open Sans Regular Regular"/>
                        </a:defRPr>
                      </a:pPr>
                    </a:p>
                  </a:txBody>
                  <a:tcPr marL="63500" marR="63500" marT="0" marB="0" anchor="t" anchorCtr="0" horzOverflow="overflow">
                    <a:lnL w="63500">
                      <a:solidFill>
                        <a:srgbClr val="929292"/>
                      </a:solidFill>
                      <a:miter lim="400000"/>
                    </a:lnL>
                    <a:lnR w="63500">
                      <a:solidFill>
                        <a:srgbClr val="929292"/>
                      </a:solidFill>
                      <a:miter lim="400000"/>
                    </a:lnR>
                    <a:lnT w="63500">
                      <a:solidFill>
                        <a:srgbClr val="929292"/>
                      </a:solidFill>
                      <a:miter lim="400000"/>
                    </a:lnT>
                    <a:lnB w="63500">
                      <a:solidFill>
                        <a:srgbClr val="929292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444752">
              <a:defRPr sz="1264"/>
            </a:pP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30199"/>
            <a:ext cx="22881896" cy="133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Management - FOW"/>
          <p:cNvSpPr txBox="1"/>
          <p:nvPr/>
        </p:nvSpPr>
        <p:spPr>
          <a:xfrm>
            <a:off x="4477716" y="8503362"/>
            <a:ext cx="16540291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46" sz="147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Management - FOW</a:t>
            </a:r>
          </a:p>
        </p:txBody>
      </p:sp>
      <p:pic>
        <p:nvPicPr>
          <p:cNvPr id="422" name="Cerba-Healthcare-ART-logo-2019-2296398535 copy 5.png" descr="Cerba-Healthcare-ART-logo-2019-2296398535 copy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2129" y="7596584"/>
            <a:ext cx="4875381" cy="4612636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4"/>
          <p:cNvSpPr txBox="1"/>
          <p:nvPr/>
        </p:nvSpPr>
        <p:spPr>
          <a:xfrm>
            <a:off x="1136545" y="7986002"/>
            <a:ext cx="1563752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89" sz="18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FFRE EMPLOI…"/>
          <p:cNvSpPr txBox="1"/>
          <p:nvPr/>
        </p:nvSpPr>
        <p:spPr>
          <a:xfrm>
            <a:off x="1796365" y="-174598"/>
            <a:ext cx="22324475" cy="587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r" defTabSz="1828800">
              <a:spcBef>
                <a:spcPts val="0"/>
              </a:spcBef>
              <a:defRPr b="1" i="1" sz="184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OFFRE EMPLOI </a:t>
            </a:r>
            <a:endParaRPr>
              <a:blipFill rotWithShape="1">
                <a:blip r:embed="rId4"/>
                <a:srcRect l="0" t="0" r="0" b="0"/>
                <a:tile tx="0" ty="0" sx="100000" sy="100000" flip="none" algn="tl"/>
              </a:blipFill>
            </a:endParaRPr>
          </a:p>
          <a:p>
            <a:pPr algn="r" defTabSz="1828800">
              <a:spcBef>
                <a:spcPts val="0"/>
              </a:spcBef>
              <a:defRPr b="1" i="1" sz="184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rPr>
              <a:t>FICHE DE POSTE</a:t>
            </a:r>
          </a:p>
        </p:txBody>
      </p:sp>
      <p:sp>
        <p:nvSpPr>
          <p:cNvPr id="426" name="Décrire à la WTTJ (Welcome to the Jungle) un poste en tension à pourvoir en tenant compte du «future of work», du travail hybride et des aspirations GENZ"/>
          <p:cNvSpPr txBox="1"/>
          <p:nvPr/>
        </p:nvSpPr>
        <p:spPr>
          <a:xfrm>
            <a:off x="803845" y="6378668"/>
            <a:ext cx="12756954" cy="500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80000"/>
              </a:lnSpc>
              <a:spcBef>
                <a:spcPts val="3400"/>
              </a:spcBef>
              <a:defRPr sz="67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Décrire à la WTTJ (Welcome to the Jungle) un poste en tension à pourvoir en tenant compte du «future of work», du travail hybride et des aspirations GENZ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WttJ"/>
          <p:cNvSpPr txBox="1"/>
          <p:nvPr/>
        </p:nvSpPr>
        <p:spPr>
          <a:xfrm>
            <a:off x="1796365" y="-174598"/>
            <a:ext cx="22324475" cy="302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 defTabSz="1828800">
              <a:spcBef>
                <a:spcPts val="0"/>
              </a:spcBef>
              <a:defRPr b="1" i="1" sz="184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WttJ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7677" y="-42314"/>
            <a:ext cx="8674101" cy="1139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>
            <a:alphaModFix amt="62469"/>
            <a:extLst/>
          </a:blip>
          <a:srcRect l="11343" t="18985" r="11343" b="4850"/>
          <a:stretch>
            <a:fillRect/>
          </a:stretch>
        </p:blipFill>
        <p:spPr>
          <a:xfrm>
            <a:off x="-463271" y="0"/>
            <a:ext cx="25217326" cy="1397387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Box 6"/>
          <p:cNvSpPr txBox="1"/>
          <p:nvPr/>
        </p:nvSpPr>
        <p:spPr>
          <a:xfrm>
            <a:off x="189583" y="-1421513"/>
            <a:ext cx="25743311" cy="1339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 sz="29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37400">
                <a:latin typeface="Open Sans Regular Regular"/>
                <a:ea typeface="Open Sans Regular Regular"/>
                <a:cs typeface="Open Sans Regular Regular"/>
                <a:sym typeface="Open Sans Regular Regular"/>
              </a:rPr>
              <a:t>Q</a:t>
            </a:r>
            <a:r>
              <a:t>ui disrupte   	   		</a:t>
            </a:r>
            <a:r>
              <a:rPr sz="21500"/>
              <a:t>les</a:t>
            </a:r>
            <a:br/>
            <a:r>
              <a:t>BATXBDH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tratégie - FOI"/>
          <p:cNvSpPr txBox="1"/>
          <p:nvPr/>
        </p:nvSpPr>
        <p:spPr>
          <a:xfrm>
            <a:off x="5078346" y="3605010"/>
            <a:ext cx="11837570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46" sz="147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Stratégie - FOI</a:t>
            </a:r>
          </a:p>
        </p:txBody>
      </p:sp>
      <p:pic>
        <p:nvPicPr>
          <p:cNvPr id="256" name="Cerba-Healthcare-ART-logo-2019-2296398535 copy 3.png" descr="Cerba-Healthcare-ART-logo-2019-2296398535 copy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6683" y="2537877"/>
            <a:ext cx="6633808" cy="5544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2"/>
          <p:cNvSpPr txBox="1"/>
          <p:nvPr/>
        </p:nvSpPr>
        <p:spPr>
          <a:xfrm>
            <a:off x="1808215" y="3350590"/>
            <a:ext cx="1563752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89" sz="18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omment intégrer les NBIC dans les services CERBA ?"/>
          <p:cNvSpPr txBox="1"/>
          <p:nvPr/>
        </p:nvSpPr>
        <p:spPr>
          <a:xfrm>
            <a:off x="710530" y="1504315"/>
            <a:ext cx="20193216" cy="1084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70000"/>
              </a:lnSpc>
              <a:spcBef>
                <a:spcPts val="0"/>
              </a:spcBef>
              <a:defRPr sz="20000">
                <a:solidFill>
                  <a:srgbClr val="00905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Comment intégrer les NBIC dans les services CERBA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i les produits deviennent des services……"/>
          <p:cNvSpPr txBox="1"/>
          <p:nvPr/>
        </p:nvSpPr>
        <p:spPr>
          <a:xfrm>
            <a:off x="710530" y="290830"/>
            <a:ext cx="20193216" cy="132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lnSpc>
                <a:spcPct val="70000"/>
              </a:lnSpc>
              <a:spcBef>
                <a:spcPts val="0"/>
              </a:spcBef>
              <a:defRPr sz="20000">
                <a:solidFill>
                  <a:srgbClr val="00905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Si les produits deviennent des services…</a:t>
            </a:r>
          </a:p>
          <a:p>
            <a:pPr defTabSz="825500">
              <a:lnSpc>
                <a:spcPct val="70000"/>
              </a:lnSpc>
              <a:spcBef>
                <a:spcPts val="0"/>
              </a:spcBef>
              <a:defRPr sz="20000">
                <a:solidFill>
                  <a:srgbClr val="00905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que deviennent les services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lation Client - FOX"/>
          <p:cNvSpPr txBox="1"/>
          <p:nvPr/>
        </p:nvSpPr>
        <p:spPr>
          <a:xfrm>
            <a:off x="6759542" y="5354010"/>
            <a:ext cx="17053688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46" sz="147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Relation Client - FOX</a:t>
            </a:r>
          </a:p>
        </p:txBody>
      </p:sp>
      <p:pic>
        <p:nvPicPr>
          <p:cNvPr id="264" name="Cerba-Healthcare-ART-logo-2019-2296398535 copy 4.png" descr="Cerba-Healthcare-ART-logo-2019-2296398535 copy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8419" y="3681559"/>
            <a:ext cx="4700615" cy="576298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3"/>
          <p:cNvSpPr txBox="1"/>
          <p:nvPr/>
        </p:nvSpPr>
        <p:spPr>
          <a:xfrm>
            <a:off x="3934354" y="4783115"/>
            <a:ext cx="1563752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spcBef>
                <a:spcPts val="0"/>
              </a:spcBef>
              <a:defRPr spc="-189" sz="18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ersona, Empathie, parcours"/>
          <p:cNvSpPr txBox="1"/>
          <p:nvPr/>
        </p:nvSpPr>
        <p:spPr>
          <a:xfrm>
            <a:off x="1796365" y="-174598"/>
            <a:ext cx="22324475" cy="871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 defTabSz="1828800">
              <a:spcBef>
                <a:spcPts val="0"/>
              </a:spcBef>
              <a:defRPr b="1" i="1" sz="184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Persona, Empathie, parcours</a:t>
            </a:r>
          </a:p>
        </p:txBody>
      </p:sp>
      <p:sp>
        <p:nvSpPr>
          <p:cNvPr id="268" name="Choisir un persona…"/>
          <p:cNvSpPr txBox="1"/>
          <p:nvPr/>
        </p:nvSpPr>
        <p:spPr>
          <a:xfrm>
            <a:off x="419845" y="6178143"/>
            <a:ext cx="21315477" cy="567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>
              <a:lnSpc>
                <a:spcPct val="60000"/>
              </a:lnSpc>
              <a:spcBef>
                <a:spcPts val="3400"/>
              </a:spcBef>
              <a:defRPr sz="65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Choisir un persona</a:t>
            </a:r>
          </a:p>
          <a:p>
            <a:pPr defTabSz="825500">
              <a:lnSpc>
                <a:spcPct val="60000"/>
              </a:lnSpc>
              <a:spcBef>
                <a:spcPts val="3400"/>
              </a:spcBef>
              <a:defRPr sz="65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Remplir sa fiche</a:t>
            </a:r>
          </a:p>
          <a:p>
            <a:pPr defTabSz="825500">
              <a:lnSpc>
                <a:spcPct val="60000"/>
              </a:lnSpc>
              <a:spcBef>
                <a:spcPts val="3400"/>
              </a:spcBef>
              <a:defRPr sz="65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Choisir une photo </a:t>
            </a:r>
          </a:p>
          <a:p>
            <a:pPr defTabSz="825500">
              <a:lnSpc>
                <a:spcPct val="60000"/>
              </a:lnSpc>
              <a:spcBef>
                <a:spcPts val="3400"/>
              </a:spcBef>
              <a:defRPr sz="65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remplir sa carte d’empathie</a:t>
            </a:r>
          </a:p>
          <a:p>
            <a:pPr defTabSz="825500">
              <a:lnSpc>
                <a:spcPct val="60000"/>
              </a:lnSpc>
              <a:spcBef>
                <a:spcPts val="3400"/>
              </a:spcBef>
              <a:defRPr sz="6500">
                <a:solidFill>
                  <a:srgbClr val="08162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Remplir son parcours avec les points de contacts qualifiés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re 1"/>
          <p:cNvSpPr txBox="1"/>
          <p:nvPr>
            <p:ph type="title"/>
          </p:nvPr>
        </p:nvSpPr>
        <p:spPr>
          <a:xfrm>
            <a:off x="-13360" y="-120888"/>
            <a:ext cx="24410720" cy="1368823"/>
          </a:xfrm>
          <a:prstGeom prst="rect">
            <a:avLst/>
          </a:prstGeom>
        </p:spPr>
        <p:txBody>
          <a:bodyPr/>
          <a:lstStyle/>
          <a:p>
            <a:pPr/>
            <a:r>
              <a:t> Jean-Luc</a:t>
            </a:r>
          </a:p>
        </p:txBody>
      </p:sp>
      <p:sp>
        <p:nvSpPr>
          <p:cNvPr id="271" name="Espace réservé du contenu 2"/>
          <p:cNvSpPr txBox="1"/>
          <p:nvPr>
            <p:ph type="body" sz="quarter" idx="1"/>
          </p:nvPr>
        </p:nvSpPr>
        <p:spPr>
          <a:xfrm>
            <a:off x="239058" y="9189029"/>
            <a:ext cx="5747002" cy="4793974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272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defTabSz="1828800"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274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Nom 	Jean-Luc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Age 	36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Vie à	Paris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Avec	Jeanne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	Sans enfant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Education	Supérieure (ingénieur école promo …)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CV 	pilote entreprise 1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	Pilote entreprise 2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Passionné d’aviation et de modèle réduits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Passionné de races de chiens et de voyages en Asie</a:t>
            </a:r>
          </a:p>
        </p:txBody>
      </p:sp>
      <p:sp>
        <p:nvSpPr>
          <p:cNvPr id="275" name="Rectangle 16"/>
          <p:cNvSpPr/>
          <p:nvPr/>
        </p:nvSpPr>
        <p:spPr>
          <a:xfrm>
            <a:off x="22888585" y="174380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76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77" name="Rectangle 22"/>
          <p:cNvSpPr/>
          <p:nvPr/>
        </p:nvSpPr>
        <p:spPr>
          <a:xfrm>
            <a:off x="22659985" y="578705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78" name="Rectangle 23"/>
          <p:cNvSpPr/>
          <p:nvPr/>
        </p:nvSpPr>
        <p:spPr>
          <a:xfrm>
            <a:off x="22888585" y="3020742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79" name="Rectangle 24"/>
          <p:cNvSpPr/>
          <p:nvPr/>
        </p:nvSpPr>
        <p:spPr>
          <a:xfrm>
            <a:off x="22659985" y="7187210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280" name="ZoneTexte 12"/>
          <p:cNvSpPr txBox="1"/>
          <p:nvPr/>
        </p:nvSpPr>
        <p:spPr>
          <a:xfrm>
            <a:off x="19013388" y="1224073"/>
            <a:ext cx="1730296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281" name="ZoneTexte 29"/>
          <p:cNvSpPr txBox="1"/>
          <p:nvPr/>
        </p:nvSpPr>
        <p:spPr>
          <a:xfrm>
            <a:off x="18824227" y="2581311"/>
            <a:ext cx="928808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282" name="ZoneTexte 38"/>
          <p:cNvSpPr txBox="1"/>
          <p:nvPr/>
        </p:nvSpPr>
        <p:spPr>
          <a:xfrm>
            <a:off x="18999987" y="3781645"/>
            <a:ext cx="2322434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283" name="ZoneTexte 54"/>
          <p:cNvSpPr txBox="1"/>
          <p:nvPr/>
        </p:nvSpPr>
        <p:spPr>
          <a:xfrm>
            <a:off x="18933464" y="5188765"/>
            <a:ext cx="2679225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284" name="ZoneTexte 61"/>
          <p:cNvSpPr txBox="1"/>
          <p:nvPr/>
        </p:nvSpPr>
        <p:spPr>
          <a:xfrm>
            <a:off x="18933464" y="6765500"/>
            <a:ext cx="2117051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285" name="EPIC / USER STORY / PAIN POINT / PROBLÈME…"/>
          <p:cNvSpPr txBox="1"/>
          <p:nvPr/>
        </p:nvSpPr>
        <p:spPr>
          <a:xfrm>
            <a:off x="6445212" y="6925707"/>
            <a:ext cx="11813286" cy="635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EPIC / USER STORY / PAIN POINT / PROBLÈME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Quel est le problème de Jean-Luc ?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Quelle est la frustration de Jean-Luc ?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Quels sont les besoins et attentes de Jean-Luc ?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Pourquoi n’est-il pas satisfait des solutions existantes ?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400"/>
              </a:spcBef>
              <a:defRPr sz="3300">
                <a:solidFill>
                  <a:srgbClr val="FF260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Empathie map si besoin pour mieux comprendre le persona</a:t>
            </a:r>
          </a:p>
        </p:txBody>
      </p:sp>
      <p:grpSp>
        <p:nvGrpSpPr>
          <p:cNvPr id="312" name="Group"/>
          <p:cNvGrpSpPr/>
          <p:nvPr/>
        </p:nvGrpSpPr>
        <p:grpSpPr>
          <a:xfrm>
            <a:off x="19181764" y="8742775"/>
            <a:ext cx="5076348" cy="4297752"/>
            <a:chOff x="0" y="0"/>
            <a:chExt cx="5076347" cy="4297750"/>
          </a:xfrm>
        </p:grpSpPr>
        <p:pic>
          <p:nvPicPr>
            <p:cNvPr id="286" name="RS.png" descr="R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8982" y="0"/>
              <a:ext cx="4867366" cy="4297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7" name="Square"/>
            <p:cNvSpPr/>
            <p:nvPr/>
          </p:nvSpPr>
          <p:spPr>
            <a:xfrm>
              <a:off x="10012" y="3720308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88" name="Square"/>
            <p:cNvSpPr/>
            <p:nvPr/>
          </p:nvSpPr>
          <p:spPr>
            <a:xfrm>
              <a:off x="0" y="2859849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89" name="Square"/>
            <p:cNvSpPr/>
            <p:nvPr/>
          </p:nvSpPr>
          <p:spPr>
            <a:xfrm>
              <a:off x="0" y="1999390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0" name="Square"/>
            <p:cNvSpPr/>
            <p:nvPr/>
          </p:nvSpPr>
          <p:spPr>
            <a:xfrm>
              <a:off x="0" y="1138931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1" name="Square"/>
            <p:cNvSpPr/>
            <p:nvPr/>
          </p:nvSpPr>
          <p:spPr>
            <a:xfrm>
              <a:off x="0" y="278471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2" name="Square"/>
            <p:cNvSpPr/>
            <p:nvPr/>
          </p:nvSpPr>
          <p:spPr>
            <a:xfrm>
              <a:off x="1051294" y="371029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3" name="Square"/>
            <p:cNvSpPr/>
            <p:nvPr/>
          </p:nvSpPr>
          <p:spPr>
            <a:xfrm>
              <a:off x="1041282" y="284983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4" name="Square"/>
            <p:cNvSpPr/>
            <p:nvPr/>
          </p:nvSpPr>
          <p:spPr>
            <a:xfrm>
              <a:off x="1041282" y="1989377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5" name="Square"/>
            <p:cNvSpPr/>
            <p:nvPr/>
          </p:nvSpPr>
          <p:spPr>
            <a:xfrm>
              <a:off x="1041282" y="1128918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6" name="Square"/>
            <p:cNvSpPr/>
            <p:nvPr/>
          </p:nvSpPr>
          <p:spPr>
            <a:xfrm>
              <a:off x="1041282" y="268459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7" name="Square"/>
            <p:cNvSpPr/>
            <p:nvPr/>
          </p:nvSpPr>
          <p:spPr>
            <a:xfrm>
              <a:off x="2052527" y="371029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8" name="Square"/>
            <p:cNvSpPr/>
            <p:nvPr/>
          </p:nvSpPr>
          <p:spPr>
            <a:xfrm>
              <a:off x="2042515" y="284983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99" name="Square"/>
            <p:cNvSpPr/>
            <p:nvPr/>
          </p:nvSpPr>
          <p:spPr>
            <a:xfrm>
              <a:off x="2042515" y="1989377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0" name="Square"/>
            <p:cNvSpPr/>
            <p:nvPr/>
          </p:nvSpPr>
          <p:spPr>
            <a:xfrm>
              <a:off x="2042515" y="1128918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1" name="Square"/>
            <p:cNvSpPr/>
            <p:nvPr/>
          </p:nvSpPr>
          <p:spPr>
            <a:xfrm>
              <a:off x="2042515" y="268459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2" name="Square"/>
            <p:cNvSpPr/>
            <p:nvPr/>
          </p:nvSpPr>
          <p:spPr>
            <a:xfrm>
              <a:off x="3053760" y="371029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3" name="Square"/>
            <p:cNvSpPr/>
            <p:nvPr/>
          </p:nvSpPr>
          <p:spPr>
            <a:xfrm>
              <a:off x="3043748" y="284983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4" name="Square"/>
            <p:cNvSpPr/>
            <p:nvPr/>
          </p:nvSpPr>
          <p:spPr>
            <a:xfrm>
              <a:off x="3043748" y="1989377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5" name="Square"/>
            <p:cNvSpPr/>
            <p:nvPr/>
          </p:nvSpPr>
          <p:spPr>
            <a:xfrm>
              <a:off x="3043748" y="1128918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6" name="Square"/>
            <p:cNvSpPr/>
            <p:nvPr/>
          </p:nvSpPr>
          <p:spPr>
            <a:xfrm>
              <a:off x="3043748" y="268459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7" name="Square"/>
            <p:cNvSpPr/>
            <p:nvPr/>
          </p:nvSpPr>
          <p:spPr>
            <a:xfrm>
              <a:off x="4044981" y="371029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8" name="Square"/>
            <p:cNvSpPr/>
            <p:nvPr/>
          </p:nvSpPr>
          <p:spPr>
            <a:xfrm>
              <a:off x="4034968" y="2849836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09" name="Square"/>
            <p:cNvSpPr/>
            <p:nvPr/>
          </p:nvSpPr>
          <p:spPr>
            <a:xfrm>
              <a:off x="4034968" y="1989377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10" name="Square"/>
            <p:cNvSpPr/>
            <p:nvPr/>
          </p:nvSpPr>
          <p:spPr>
            <a:xfrm>
              <a:off x="4034968" y="1128918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311" name="Square"/>
            <p:cNvSpPr/>
            <p:nvPr/>
          </p:nvSpPr>
          <p:spPr>
            <a:xfrm>
              <a:off x="4034968" y="268459"/>
              <a:ext cx="242816" cy="2428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-                                                    +"/>
          <p:cNvSpPr txBox="1"/>
          <p:nvPr/>
        </p:nvSpPr>
        <p:spPr>
          <a:xfrm>
            <a:off x="17649609" y="19650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315" name="-                                                    +"/>
          <p:cNvSpPr txBox="1"/>
          <p:nvPr/>
        </p:nvSpPr>
        <p:spPr>
          <a:xfrm>
            <a:off x="17649609" y="3438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316" name="-                                                    +"/>
          <p:cNvSpPr txBox="1"/>
          <p:nvPr/>
        </p:nvSpPr>
        <p:spPr>
          <a:xfrm>
            <a:off x="17649609" y="47717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317" name="Content Placeholder 4"/>
          <p:cNvSpPr txBox="1"/>
          <p:nvPr/>
        </p:nvSpPr>
        <p:spPr>
          <a:xfrm>
            <a:off x="395415" y="6481055"/>
            <a:ext cx="6772675" cy="308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318" name="this…"/>
          <p:cNvSpPr/>
          <p:nvPr/>
        </p:nvSpPr>
        <p:spPr>
          <a:xfrm>
            <a:off x="1683940" y="1803645"/>
            <a:ext cx="3754141" cy="4488313"/>
          </a:xfrm>
          <a:prstGeom prst="rect">
            <a:avLst/>
          </a:prstGeom>
          <a:solidFill>
            <a:srgbClr val="FFFFFF"/>
          </a:solidFill>
          <a:ln w="889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person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doesn’t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exist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.com</a:t>
            </a:r>
          </a:p>
        </p:txBody>
      </p:sp>
      <p:sp>
        <p:nvSpPr>
          <p:cNvPr id="319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rgbClr val="D2D2D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0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1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2" name="Line"/>
          <p:cNvSpPr/>
          <p:nvPr/>
        </p:nvSpPr>
        <p:spPr>
          <a:xfrm>
            <a:off x="17705982" y="21821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3" name="Line"/>
          <p:cNvSpPr/>
          <p:nvPr/>
        </p:nvSpPr>
        <p:spPr>
          <a:xfrm>
            <a:off x="17705982" y="35283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4" name="Line"/>
          <p:cNvSpPr/>
          <p:nvPr/>
        </p:nvSpPr>
        <p:spPr>
          <a:xfrm>
            <a:off x="17705982" y="48491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5" name="Line"/>
          <p:cNvSpPr/>
          <p:nvPr/>
        </p:nvSpPr>
        <p:spPr>
          <a:xfrm>
            <a:off x="17649609" y="6375643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6" name="Surnom…"/>
          <p:cNvSpPr txBox="1"/>
          <p:nvPr/>
        </p:nvSpPr>
        <p:spPr>
          <a:xfrm>
            <a:off x="7818299" y="1527809"/>
            <a:ext cx="9181101" cy="549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Surnom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à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avec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Enfant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JOB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par</a:t>
            </a:r>
          </a:p>
        </p:txBody>
      </p:sp>
      <p:sp>
        <p:nvSpPr>
          <p:cNvPr id="327" name="Content Placeholder 4"/>
          <p:cNvSpPr txBox="1"/>
          <p:nvPr/>
        </p:nvSpPr>
        <p:spPr>
          <a:xfrm>
            <a:off x="395415" y="9675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328" name="Rectangle"/>
          <p:cNvSpPr/>
          <p:nvPr/>
        </p:nvSpPr>
        <p:spPr>
          <a:xfrm>
            <a:off x="202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29" name="Rectangle"/>
          <p:cNvSpPr/>
          <p:nvPr/>
        </p:nvSpPr>
        <p:spPr>
          <a:xfrm>
            <a:off x="1091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0" name="Rectangle"/>
          <p:cNvSpPr/>
          <p:nvPr/>
        </p:nvSpPr>
        <p:spPr>
          <a:xfrm>
            <a:off x="1980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1" name="Rectangle"/>
          <p:cNvSpPr/>
          <p:nvPr/>
        </p:nvSpPr>
        <p:spPr>
          <a:xfrm>
            <a:off x="2869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2" name="Rectangle"/>
          <p:cNvSpPr/>
          <p:nvPr/>
        </p:nvSpPr>
        <p:spPr>
          <a:xfrm>
            <a:off x="3758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3" name="Rectangle"/>
          <p:cNvSpPr/>
          <p:nvPr/>
        </p:nvSpPr>
        <p:spPr>
          <a:xfrm>
            <a:off x="4647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4" name="Rectangle"/>
          <p:cNvSpPr/>
          <p:nvPr/>
        </p:nvSpPr>
        <p:spPr>
          <a:xfrm>
            <a:off x="5536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5" name="Rectangle"/>
          <p:cNvSpPr/>
          <p:nvPr/>
        </p:nvSpPr>
        <p:spPr>
          <a:xfrm>
            <a:off x="6425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6" name="Rectangle"/>
          <p:cNvSpPr/>
          <p:nvPr/>
        </p:nvSpPr>
        <p:spPr>
          <a:xfrm>
            <a:off x="7314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7" name="Rectangle"/>
          <p:cNvSpPr/>
          <p:nvPr/>
        </p:nvSpPr>
        <p:spPr>
          <a:xfrm>
            <a:off x="8203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38" name="Problèmes / Besoins / Attentes / Frustrations / Insatisfactions / Pain points / EPIC / USER STORY…"/>
          <p:cNvSpPr txBox="1"/>
          <p:nvPr/>
        </p:nvSpPr>
        <p:spPr>
          <a:xfrm>
            <a:off x="7818299" y="7382509"/>
            <a:ext cx="9181101" cy="5999481"/>
          </a:xfrm>
          <a:prstGeom prst="rect">
            <a:avLst/>
          </a:prstGeom>
          <a:solidFill>
            <a:srgbClr val="DDDDDD"/>
          </a:solidFill>
          <a:ln w="2540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Problèmes / Besoins / Attentes / Frustrations / Insatisfactions / Pain points / EPIC / USER STORY 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 est le problème ?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Quelle est la frustration ?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Quels sont les besoins et attentes ?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Pourquoi n’est-il/elle pas satisfait des solutions existantes ?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Empathie map si besoin pour mieux comprendre le persona </a:t>
            </a:r>
          </a:p>
        </p:txBody>
      </p:sp>
      <p:pic>
        <p:nvPicPr>
          <p:cNvPr id="339" name="RS.png" descr="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4552" y="8033009"/>
            <a:ext cx="6173942" cy="5451423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quare"/>
          <p:cNvSpPr/>
          <p:nvPr/>
        </p:nvSpPr>
        <p:spPr>
          <a:xfrm>
            <a:off x="17572170" y="127519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1" name="Square"/>
          <p:cNvSpPr/>
          <p:nvPr/>
        </p:nvSpPr>
        <p:spPr>
          <a:xfrm>
            <a:off x="17559470" y="116605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2" name="Square"/>
          <p:cNvSpPr/>
          <p:nvPr/>
        </p:nvSpPr>
        <p:spPr>
          <a:xfrm>
            <a:off x="17559470" y="105691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3" name="Square"/>
          <p:cNvSpPr/>
          <p:nvPr/>
        </p:nvSpPr>
        <p:spPr>
          <a:xfrm>
            <a:off x="17559470" y="94776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4" name="Square"/>
          <p:cNvSpPr/>
          <p:nvPr/>
        </p:nvSpPr>
        <p:spPr>
          <a:xfrm>
            <a:off x="17559470" y="83862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5" name="ICP   ABM"/>
          <p:cNvSpPr txBox="1"/>
          <p:nvPr/>
        </p:nvSpPr>
        <p:spPr>
          <a:xfrm>
            <a:off x="21571148" y="114013"/>
            <a:ext cx="2272904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828800">
              <a:lnSpc>
                <a:spcPct val="90000"/>
              </a:lnSpc>
              <a:spcBef>
                <a:spcPts val="0"/>
              </a:spcBef>
              <a:defRPr b="1" sz="4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ICP   ABM</a:t>
            </a:r>
          </a:p>
        </p:txBody>
      </p:sp>
      <p:sp>
        <p:nvSpPr>
          <p:cNvPr id="346" name="Square"/>
          <p:cNvSpPr/>
          <p:nvPr/>
        </p:nvSpPr>
        <p:spPr>
          <a:xfrm>
            <a:off x="1889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7" name="Square"/>
          <p:cNvSpPr/>
          <p:nvPr/>
        </p:nvSpPr>
        <p:spPr>
          <a:xfrm>
            <a:off x="1888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8" name="Square"/>
          <p:cNvSpPr/>
          <p:nvPr/>
        </p:nvSpPr>
        <p:spPr>
          <a:xfrm>
            <a:off x="1888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9" name="Square"/>
          <p:cNvSpPr/>
          <p:nvPr/>
        </p:nvSpPr>
        <p:spPr>
          <a:xfrm>
            <a:off x="1888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0" name="Square"/>
          <p:cNvSpPr/>
          <p:nvPr/>
        </p:nvSpPr>
        <p:spPr>
          <a:xfrm>
            <a:off x="1888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1" name="Square"/>
          <p:cNvSpPr/>
          <p:nvPr/>
        </p:nvSpPr>
        <p:spPr>
          <a:xfrm>
            <a:off x="2016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2" name="Square"/>
          <p:cNvSpPr/>
          <p:nvPr/>
        </p:nvSpPr>
        <p:spPr>
          <a:xfrm>
            <a:off x="2015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3" name="Square"/>
          <p:cNvSpPr/>
          <p:nvPr/>
        </p:nvSpPr>
        <p:spPr>
          <a:xfrm>
            <a:off x="2015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4" name="Square"/>
          <p:cNvSpPr/>
          <p:nvPr/>
        </p:nvSpPr>
        <p:spPr>
          <a:xfrm>
            <a:off x="2015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5" name="Square"/>
          <p:cNvSpPr/>
          <p:nvPr/>
        </p:nvSpPr>
        <p:spPr>
          <a:xfrm>
            <a:off x="2015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6" name="Square"/>
          <p:cNvSpPr/>
          <p:nvPr/>
        </p:nvSpPr>
        <p:spPr>
          <a:xfrm>
            <a:off x="2143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7" name="Square"/>
          <p:cNvSpPr/>
          <p:nvPr/>
        </p:nvSpPr>
        <p:spPr>
          <a:xfrm>
            <a:off x="2142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8" name="Square"/>
          <p:cNvSpPr/>
          <p:nvPr/>
        </p:nvSpPr>
        <p:spPr>
          <a:xfrm>
            <a:off x="2142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9" name="Square"/>
          <p:cNvSpPr/>
          <p:nvPr/>
        </p:nvSpPr>
        <p:spPr>
          <a:xfrm>
            <a:off x="2142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0" name="Square"/>
          <p:cNvSpPr/>
          <p:nvPr/>
        </p:nvSpPr>
        <p:spPr>
          <a:xfrm>
            <a:off x="2142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1" name="Square"/>
          <p:cNvSpPr/>
          <p:nvPr/>
        </p:nvSpPr>
        <p:spPr>
          <a:xfrm>
            <a:off x="226902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2" name="Square"/>
          <p:cNvSpPr/>
          <p:nvPr/>
        </p:nvSpPr>
        <p:spPr>
          <a:xfrm>
            <a:off x="226775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3" name="Square"/>
          <p:cNvSpPr/>
          <p:nvPr/>
        </p:nvSpPr>
        <p:spPr>
          <a:xfrm>
            <a:off x="226775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4" name="Square"/>
          <p:cNvSpPr/>
          <p:nvPr/>
        </p:nvSpPr>
        <p:spPr>
          <a:xfrm>
            <a:off x="226775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5" name="Square"/>
          <p:cNvSpPr/>
          <p:nvPr/>
        </p:nvSpPr>
        <p:spPr>
          <a:xfrm>
            <a:off x="226775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6" name="Square"/>
          <p:cNvSpPr/>
          <p:nvPr/>
        </p:nvSpPr>
        <p:spPr>
          <a:xfrm>
            <a:off x="217843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7" name="Square"/>
          <p:cNvSpPr/>
          <p:nvPr/>
        </p:nvSpPr>
        <p:spPr>
          <a:xfrm>
            <a:off x="229781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68" name="-                                                    +"/>
          <p:cNvSpPr txBox="1"/>
          <p:nvPr/>
        </p:nvSpPr>
        <p:spPr>
          <a:xfrm>
            <a:off x="17649609" y="62957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